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7" r:id="rId3"/>
    <p:sldId id="268" r:id="rId4"/>
    <p:sldId id="269" r:id="rId5"/>
    <p:sldId id="270" r:id="rId6"/>
    <p:sldId id="27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15A23-06CF-4CD1-ADBE-DF28278EFF21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36965-7CED-48D3-82EC-B0A5042BB1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92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1B143-CA0C-4B32-9737-A8FF390BDF7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424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2AB2-FC8E-8AE5-82C6-81DAC6AA9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37DBC7-203A-0994-BE3F-7B7D467FF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CC2C6-2C9E-2472-AEDC-4A0DCCF52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31FFE-5AD4-52C1-EE88-7BDBEC60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7E6C8-2BFC-A133-106B-9CEF60040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817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ED65-6A22-ADA4-8F6C-39895677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3B7B3-1B01-9204-659D-B8300B84E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292C6-FF18-B5D1-93E0-4E56F92D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3BF9A-C65D-2F68-65F0-2EF34197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0D22D-81B1-9492-99CF-4EA7E785D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391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7D327C-F657-CD5D-F7B7-6914B437D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A7510-FC01-0B8F-BBCC-BC31101CC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44FA0-8973-94AF-8823-45C0C5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0AB8D-B1CC-C9F6-D28C-67C44235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B8492-C351-822F-2500-225054AF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90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0367-EBCB-A30C-FA73-9A2F2379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AF47-831F-B893-3ED4-76712E584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FAC8F-D18B-C831-AD1E-C3B024D9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48464-DDF7-F074-63DA-39F724E91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09525-0644-C6DE-1715-D1E63615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80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B3766-57C8-D3E5-5403-BFC5DD0F2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2FD50-E0E9-1FB9-D330-D7F7B4EF7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341AF-CB50-315C-C44E-F4045399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3AA74-8A6C-7012-9ECA-F9E7E009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6769F-D25B-A096-6F9C-FDA3EDF32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07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3CF4-460A-6E00-594D-CB2DE8A1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73FA-5D95-E701-1DAF-7D47FAE40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278CB-BBE5-16F3-A16B-EAC60A515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EF571-FB91-8D8D-38A6-550D25F73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BBD08-C861-2D41-C94C-A1171C8A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70C4D-1ABB-4506-FF5C-105789E9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076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9D217-0223-B069-48FD-81F39A077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B9CC4-CE5A-A2CC-C876-D1CA6EDAB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79BD2-2B65-0BA9-6EE6-5A3A03AF8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EACF3C-CA98-BE88-83EC-6CD7ECBEC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AD04F-6C10-C478-7DE0-EE9736F44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6F242-6C97-3E36-8C00-1BE736A4C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F800A5-D412-76C6-6D0A-4D1728F22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BC7BBC-6406-D6CD-D91A-A917862C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860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89346-36A6-E597-4658-CB8A19B59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15B3EC-064A-C228-8FCE-677B121E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C1273-341C-F3E1-373A-94EF610C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13091-803C-5797-2CC4-5BCC36B31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472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9A4D77-6817-D1C9-518E-5216893C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A95F5E-D168-26A3-9EC4-FE1485895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E5602-4961-BA6A-A45E-8EDD60F2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135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D5A67-F001-A2AB-97B2-FB5F0147F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74F2C-5BBC-1173-A53B-6C2136040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C2CAD-9897-1708-A2BB-A8B7332A1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836F7-52FB-F854-9ED3-3C6C5D534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35943-9C17-D8A4-1566-98407215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9AEDB-4425-8FBB-509B-AB15A453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705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0DA27-DC8E-470E-1E0F-01795DAE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21475E-4711-BF21-9E2A-E0EFD6FD6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9AF70-1314-65C4-1C9E-F4DBABBA3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2B49D-A914-CECB-3B26-D5BF1DEAA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6363D-8FFA-430B-C3D5-B83042F17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DC826-FFBD-6D94-F1BE-7CB3BF4B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880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6E2A22-E9D1-C2AE-C6C0-AEE3B682C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CA39D-D744-5CF6-7170-49ACF055A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23F0-7DC5-48AA-876B-E82A85463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8650-1C6A-4425-8B52-1BDA2E8562CD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118E5-A13A-4EFD-981D-5666BE394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8E9F9-CB0B-2285-0A50-2103E827C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450C7-BEB9-4F23-94F5-251E51191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4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D95626-8363-49C0-B043-7B16444A0263}"/>
              </a:ext>
            </a:extLst>
          </p:cNvPr>
          <p:cNvSpPr txBox="1"/>
          <p:nvPr/>
        </p:nvSpPr>
        <p:spPr>
          <a:xfrm>
            <a:off x="2280863" y="2444040"/>
            <a:ext cx="90104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TOPIC –</a:t>
            </a:r>
            <a:r>
              <a:rPr lang="en-U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MARKET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FIRST 	SEMESTER-1    SESSION -2020-2021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0F54A-B4C6-4A0C-B65C-5F43D601921D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MICROECONOMICS-I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8409CA-CA73-40EC-8AA6-154D6053F0AE}"/>
              </a:ext>
            </a:extLst>
          </p:cNvPr>
          <p:cNvSpPr txBox="1"/>
          <p:nvPr/>
        </p:nvSpPr>
        <p:spPr>
          <a:xfrm>
            <a:off x="3719245" y="4068566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1026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D7BB7B2D-20A5-A64B-C155-974C8ECFE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069DDA-D5EE-D81A-DDE6-FA2C134B8390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10/03/2021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A6555-0C21-D262-5E01-4A91B125175D}"/>
              </a:ext>
            </a:extLst>
          </p:cNvPr>
          <p:cNvSpPr txBox="1"/>
          <p:nvPr/>
        </p:nvSpPr>
        <p:spPr>
          <a:xfrm>
            <a:off x="2958957" y="1712112"/>
            <a:ext cx="6236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B.Sc. (PROGRAMME) IN ECONOMICS</a:t>
            </a:r>
          </a:p>
        </p:txBody>
      </p:sp>
    </p:spTree>
    <p:extLst>
      <p:ext uri="{BB962C8B-B14F-4D97-AF65-F5344CB8AC3E}">
        <p14:creationId xmlns:p14="http://schemas.microsoft.com/office/powerpoint/2010/main" val="80188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6B0E71-5B7E-D58C-3B39-E7B8A94AB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987683"/>
              </p:ext>
            </p:extLst>
          </p:nvPr>
        </p:nvGraphicFramePr>
        <p:xfrm>
          <a:off x="838200" y="1509823"/>
          <a:ext cx="10689405" cy="4668637"/>
        </p:xfrm>
        <a:graphic>
          <a:graphicData uri="http://schemas.openxmlformats.org/drawingml/2006/table">
            <a:tbl>
              <a:tblPr/>
              <a:tblGrid>
                <a:gridCol w="2137881">
                  <a:extLst>
                    <a:ext uri="{9D8B030D-6E8A-4147-A177-3AD203B41FA5}">
                      <a16:colId xmlns:a16="http://schemas.microsoft.com/office/drawing/2014/main" val="767833449"/>
                    </a:ext>
                  </a:extLst>
                </a:gridCol>
                <a:gridCol w="2137881">
                  <a:extLst>
                    <a:ext uri="{9D8B030D-6E8A-4147-A177-3AD203B41FA5}">
                      <a16:colId xmlns:a16="http://schemas.microsoft.com/office/drawing/2014/main" val="150382626"/>
                    </a:ext>
                  </a:extLst>
                </a:gridCol>
                <a:gridCol w="2137881">
                  <a:extLst>
                    <a:ext uri="{9D8B030D-6E8A-4147-A177-3AD203B41FA5}">
                      <a16:colId xmlns:a16="http://schemas.microsoft.com/office/drawing/2014/main" val="4051642067"/>
                    </a:ext>
                  </a:extLst>
                </a:gridCol>
                <a:gridCol w="2137881">
                  <a:extLst>
                    <a:ext uri="{9D8B030D-6E8A-4147-A177-3AD203B41FA5}">
                      <a16:colId xmlns:a16="http://schemas.microsoft.com/office/drawing/2014/main" val="1911024833"/>
                    </a:ext>
                  </a:extLst>
                </a:gridCol>
                <a:gridCol w="2137881">
                  <a:extLst>
                    <a:ext uri="{9D8B030D-6E8A-4147-A177-3AD203B41FA5}">
                      <a16:colId xmlns:a16="http://schemas.microsoft.com/office/drawing/2014/main" val="3552364927"/>
                    </a:ext>
                  </a:extLst>
                </a:gridCol>
              </a:tblGrid>
              <a:tr h="61142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Market  Structure</a:t>
                      </a:r>
                      <a:endParaRPr lang="en-IN" sz="2000" dirty="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  Firms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Entry conditions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 type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over Price</a:t>
                      </a:r>
                      <a:endParaRPr lang="en-IN" sz="2000" dirty="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579490"/>
                  </a:ext>
                </a:extLst>
              </a:tr>
              <a:tr h="96183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Perfect Competition</a:t>
                      </a:r>
                      <a:endParaRPr lang="en-IN" sz="2000" dirty="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Very large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Free entry and free exit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Homogeneous</a:t>
                      </a:r>
                      <a:endParaRPr lang="en-IN" sz="2000" dirty="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Buyers and sellers are price takers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193074"/>
                  </a:ext>
                </a:extLst>
              </a:tr>
              <a:tr h="78662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Monopoly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One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free entry and exit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 has no close substitute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One seller who  is a price maker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557438"/>
                  </a:ext>
                </a:extLst>
              </a:tr>
              <a:tr h="131224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Monopolistic competition</a:t>
                      </a:r>
                      <a:endParaRPr lang="en-IN" sz="2000">
                        <a:effectLst/>
                      </a:endParaRPr>
                    </a:p>
                    <a:p>
                      <a:pPr fontAlgn="t"/>
                      <a:br>
                        <a:rPr lang="en-IN" sz="2000">
                          <a:effectLst/>
                        </a:rPr>
                      </a:b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Large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Free entry and free exit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Differentiated but products are close substitutes of one another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2000">
                          <a:effectLst/>
                        </a:rPr>
                      </a:b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Many sellers who are price makers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584078"/>
                  </a:ext>
                </a:extLst>
              </a:tr>
              <a:tr h="96183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Oligopoly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Few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Entry and exit restricted to certain extent</a:t>
                      </a:r>
                      <a:endParaRPr lang="en-US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Homogeneous or differentiated</a:t>
                      </a:r>
                      <a:endParaRPr lang="en-IN" sz="200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Few sellers who are price makers</a:t>
                      </a:r>
                      <a:endParaRPr lang="en-US" sz="2000" dirty="0">
                        <a:effectLst/>
                      </a:endParaRPr>
                    </a:p>
                  </a:txBody>
                  <a:tcPr marL="61576" marR="61576" marT="41050" marB="4105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54263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75FDE34-B4AE-2249-C9B7-D3C6E54A4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80" y="203512"/>
            <a:ext cx="1413244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Different Criteria for Classification of Markets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Markets can be classified on the basis of the following criteria: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Characteristics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05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86E903-6708-83A8-967F-C77CC97BAD11}"/>
              </a:ext>
            </a:extLst>
          </p:cNvPr>
          <p:cNvSpPr txBox="1"/>
          <p:nvPr/>
        </p:nvSpPr>
        <p:spPr>
          <a:xfrm>
            <a:off x="513709" y="308226"/>
            <a:ext cx="10831232" cy="7139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Features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of Perfect Competition</a:t>
            </a: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)There are large numbers of sellers</a:t>
            </a:r>
          </a:p>
          <a:p>
            <a:pPr marL="571500" indent="-571500" algn="just" rtl="0">
              <a:spcBef>
                <a:spcPts val="0"/>
              </a:spcBef>
              <a:spcAft>
                <a:spcPts val="1000"/>
              </a:spcAft>
              <a:buAutoNum type="romanLcParenBoth"/>
            </a:pPr>
            <a:endParaRPr lang="en-US" sz="20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(ii) Sellers and buyers are price-takers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endParaRPr lang="en-US" sz="20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(iii) Products produced are homogeneous in nature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endParaRPr lang="en-US" sz="20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(iv) There is free entry and free exit of firms to and from the industry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endParaRPr lang="en-US" sz="20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(v) There are no transport costs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endParaRPr lang="en-US" sz="20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(vi) There are no selling costs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endParaRPr lang="en-US" sz="20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Examples: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Foreign exchange markets, Agricultural markets 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etc</a:t>
            </a:r>
            <a:endParaRPr lang="en-US" sz="2000" b="0" dirty="0">
              <a:effectLst/>
            </a:endParaRPr>
          </a:p>
          <a:p>
            <a:br>
              <a:rPr lang="en-US" sz="2000" dirty="0"/>
            </a:b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21601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6CC0CF-110A-1892-72A6-E1D18BB4C409}"/>
              </a:ext>
            </a:extLst>
          </p:cNvPr>
          <p:cNvSpPr txBox="1"/>
          <p:nvPr/>
        </p:nvSpPr>
        <p:spPr>
          <a:xfrm>
            <a:off x="742507" y="648587"/>
            <a:ext cx="10706986" cy="4591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Features of Monopoly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 marL="571500" indent="-571500" algn="just" rtl="0">
              <a:spcBef>
                <a:spcPts val="0"/>
              </a:spcBef>
              <a:spcAft>
                <a:spcPts val="0"/>
              </a:spcAft>
              <a:buAutoNum type="romanLcParenBoth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There exists only one seller producing a commodity that has no close substitutes in the market</a:t>
            </a:r>
          </a:p>
          <a:p>
            <a:pPr marL="571500" indent="-571500" algn="just" rtl="0">
              <a:spcBef>
                <a:spcPts val="0"/>
              </a:spcBef>
              <a:spcAft>
                <a:spcPts val="0"/>
              </a:spcAft>
              <a:buAutoNum type="romanLcParenBoth"/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(ii) The monopolist behaves as a price-maker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(iii) Entry is completely restricted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Examples:</a:t>
            </a: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Railways, Microsoft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etc</a:t>
            </a:r>
            <a:endParaRPr lang="en-US" sz="2800" b="0" dirty="0">
              <a:effectLst/>
            </a:endParaRPr>
          </a:p>
          <a:p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173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829B85-599F-E3CF-BC15-3C5134510AD7}"/>
              </a:ext>
            </a:extLst>
          </p:cNvPr>
          <p:cNvSpPr txBox="1"/>
          <p:nvPr/>
        </p:nvSpPr>
        <p:spPr>
          <a:xfrm>
            <a:off x="236306" y="554854"/>
            <a:ext cx="11168009" cy="5996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Features of Monopolistic Competition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(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There exist several or many sellers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(ii) Sellers sell differentiated products, that is, product of one seller is a fairly close substitute for those of other sellers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(iii) Sellers have some influence over the price of their products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(iv) There is freedom of entry and exit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(v) Selling costs or advertisement expenditure plays a key role in this type of market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44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Examples: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Restaurant business, Hotels, Consumer services such as hairdressing etc.</a:t>
            </a:r>
            <a:endParaRPr lang="en-US" sz="2400" b="0" dirty="0">
              <a:effectLst/>
            </a:endParaRPr>
          </a:p>
          <a:p>
            <a:pPr algn="just"/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605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AC542EE-83FA-7565-66BB-56221410AFFF}"/>
              </a:ext>
            </a:extLst>
          </p:cNvPr>
          <p:cNvSpPr txBox="1"/>
          <p:nvPr/>
        </p:nvSpPr>
        <p:spPr>
          <a:xfrm>
            <a:off x="696073" y="672566"/>
            <a:ext cx="10739063" cy="5206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Features of Oligopoly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(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There exists few sellers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(ii) Sellers may sell homogeneous or differentiated products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(iii) Each oligopoly seller considers the effect of his action (namely, price) on other rival sellers (thus, sellers recognize their interdependence)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(iv) Entry is restricted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Examples: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Auto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industry, Cable television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etc</a:t>
            </a:r>
            <a:endParaRPr lang="en-US" sz="2400" b="0" dirty="0">
              <a:effectLst/>
            </a:endParaRPr>
          </a:p>
          <a:p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03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A4009-59F4-1316-73FE-620E4F1372D2}"/>
              </a:ext>
            </a:extLst>
          </p:cNvPr>
          <p:cNvSpPr txBox="1"/>
          <p:nvPr/>
        </p:nvSpPr>
        <p:spPr>
          <a:xfrm>
            <a:off x="4388488" y="3019811"/>
            <a:ext cx="2616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73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447</Words>
  <Application>Microsoft Office PowerPoint</Application>
  <PresentationFormat>Widescreen</PresentationFormat>
  <Paragraphs>94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2</cp:revision>
  <dcterms:created xsi:type="dcterms:W3CDTF">2023-01-08T06:34:38Z</dcterms:created>
  <dcterms:modified xsi:type="dcterms:W3CDTF">2023-01-08T06:50:15Z</dcterms:modified>
</cp:coreProperties>
</file>